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77" r:id="rId4"/>
    <p:sldId id="258" r:id="rId5"/>
    <p:sldId id="278" r:id="rId6"/>
    <p:sldId id="279" r:id="rId7"/>
    <p:sldId id="280" r:id="rId8"/>
    <p:sldId id="259" r:id="rId9"/>
    <p:sldId id="260" r:id="rId10"/>
    <p:sldId id="274" r:id="rId11"/>
    <p:sldId id="275" r:id="rId12"/>
    <p:sldId id="276" r:id="rId13"/>
    <p:sldId id="261" r:id="rId14"/>
    <p:sldId id="271" r:id="rId15"/>
    <p:sldId id="272" r:id="rId16"/>
    <p:sldId id="273" r:id="rId17"/>
    <p:sldId id="262" r:id="rId18"/>
    <p:sldId id="263" r:id="rId19"/>
    <p:sldId id="264" r:id="rId20"/>
    <p:sldId id="265" r:id="rId21"/>
    <p:sldId id="266" r:id="rId22"/>
    <p:sldId id="267" r:id="rId23"/>
    <p:sldId id="268" r:id="rId24"/>
    <p:sldId id="269" r:id="rId25"/>
    <p:sldId id="270" r:id="rId26"/>
  </p:sldIdLst>
  <p:sldSz cx="18288000" cy="10287000"/>
  <p:notesSz cx="6858000" cy="9144000"/>
  <p:embeddedFontLst>
    <p:embeddedFont>
      <p:font typeface="Aptos Narrow" panose="020B0004020202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Bold" panose="00000800000000000000" charset="0"/>
      <p:regular r:id="rId36"/>
    </p:embeddedFont>
    <p:embeddedFont>
      <p:font typeface="Montserrat Medium" panose="00000600000000000000" pitchFamily="2" charset="0"/>
      <p:regular r:id="rId37"/>
      <p:italic r:id="rId38"/>
    </p:embeddedFont>
    <p:embeddedFont>
      <p:font typeface="Open Sans" panose="020B0606030504020204" pitchFamily="34" charset="0"/>
      <p:regular r:id="rId39"/>
      <p:bold r:id="rId40"/>
      <p:italic r:id="rId41"/>
      <p:boldItalic r:id="rId42"/>
    </p:embeddedFont>
    <p:embeddedFont>
      <p:font typeface="Robot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74" d="100"/>
          <a:sy n="74" d="100"/>
        </p:scale>
        <p:origin x="5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CAB4A-906D-478B-9D6B-92FC324DF744}" type="datetimeFigureOut">
              <a:rPr lang="fr-FR" smtClean="0"/>
              <a:t>22/01/2025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F0C-CCB2-4961-A993-659A2A1A5E71}" type="slidenum">
              <a:rPr lang="fr-FR" smtClean="0"/>
              <a:t>‹N°›</a:t>
            </a:fld>
            <a:endParaRPr lang="fr-FR"/>
          </a:p>
        </p:txBody>
      </p:sp>
    </p:spTree>
    <p:extLst>
      <p:ext uri="{BB962C8B-B14F-4D97-AF65-F5344CB8AC3E}">
        <p14:creationId xmlns:p14="http://schemas.microsoft.com/office/powerpoint/2010/main" val="8572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svg"/><Relationship Id="rId42" Type="http://schemas.openxmlformats.org/officeDocument/2006/relationships/image" Target="../media/image55.png"/><Relationship Id="rId47" Type="http://schemas.openxmlformats.org/officeDocument/2006/relationships/image" Target="../media/image60.svg"/><Relationship Id="rId63" Type="http://schemas.openxmlformats.org/officeDocument/2006/relationships/image" Target="../media/image76.svg"/><Relationship Id="rId68" Type="http://schemas.openxmlformats.org/officeDocument/2006/relationships/image" Target="../media/image81.png"/><Relationship Id="rId84" Type="http://schemas.openxmlformats.org/officeDocument/2006/relationships/image" Target="../media/image97.png"/><Relationship Id="rId89" Type="http://schemas.openxmlformats.org/officeDocument/2006/relationships/image" Target="../media/image102.svg"/><Relationship Id="rId16" Type="http://schemas.openxmlformats.org/officeDocument/2006/relationships/image" Target="../media/image29.png"/><Relationship Id="rId107" Type="http://schemas.openxmlformats.org/officeDocument/2006/relationships/image" Target="../media/image120.svg"/><Relationship Id="rId11" Type="http://schemas.openxmlformats.org/officeDocument/2006/relationships/image" Target="../media/image24.svg"/><Relationship Id="rId32" Type="http://schemas.openxmlformats.org/officeDocument/2006/relationships/image" Target="../media/image45.png"/><Relationship Id="rId37" Type="http://schemas.openxmlformats.org/officeDocument/2006/relationships/image" Target="../media/image50.svg"/><Relationship Id="rId53" Type="http://schemas.openxmlformats.org/officeDocument/2006/relationships/image" Target="../media/image66.svg"/><Relationship Id="rId58" Type="http://schemas.openxmlformats.org/officeDocument/2006/relationships/image" Target="../media/image71.png"/><Relationship Id="rId74" Type="http://schemas.openxmlformats.org/officeDocument/2006/relationships/image" Target="../media/image87.png"/><Relationship Id="rId79" Type="http://schemas.openxmlformats.org/officeDocument/2006/relationships/image" Target="../media/image92.svg"/><Relationship Id="rId102" Type="http://schemas.openxmlformats.org/officeDocument/2006/relationships/image" Target="../media/image115.png"/><Relationship Id="rId5" Type="http://schemas.openxmlformats.org/officeDocument/2006/relationships/image" Target="../media/image18.svg"/><Relationship Id="rId90" Type="http://schemas.openxmlformats.org/officeDocument/2006/relationships/image" Target="../media/image103.png"/><Relationship Id="rId95" Type="http://schemas.openxmlformats.org/officeDocument/2006/relationships/image" Target="../media/image108.svg"/><Relationship Id="rId22" Type="http://schemas.openxmlformats.org/officeDocument/2006/relationships/image" Target="../media/image35.png"/><Relationship Id="rId27" Type="http://schemas.openxmlformats.org/officeDocument/2006/relationships/image" Target="../media/image40.svg"/><Relationship Id="rId43" Type="http://schemas.openxmlformats.org/officeDocument/2006/relationships/image" Target="../media/image56.svg"/><Relationship Id="rId48" Type="http://schemas.openxmlformats.org/officeDocument/2006/relationships/image" Target="../media/image61.png"/><Relationship Id="rId64" Type="http://schemas.openxmlformats.org/officeDocument/2006/relationships/image" Target="../media/image77.png"/><Relationship Id="rId69" Type="http://schemas.openxmlformats.org/officeDocument/2006/relationships/image" Target="../media/image82.svg"/><Relationship Id="rId80" Type="http://schemas.openxmlformats.org/officeDocument/2006/relationships/image" Target="../media/image93.png"/><Relationship Id="rId85" Type="http://schemas.openxmlformats.org/officeDocument/2006/relationships/image" Target="../media/image98.svg"/><Relationship Id="rId12" Type="http://schemas.openxmlformats.org/officeDocument/2006/relationships/image" Target="../media/image25.png"/><Relationship Id="rId17" Type="http://schemas.openxmlformats.org/officeDocument/2006/relationships/image" Target="../media/image30.svg"/><Relationship Id="rId33" Type="http://schemas.openxmlformats.org/officeDocument/2006/relationships/image" Target="../media/image46.svg"/><Relationship Id="rId38" Type="http://schemas.openxmlformats.org/officeDocument/2006/relationships/image" Target="../media/image51.png"/><Relationship Id="rId59" Type="http://schemas.openxmlformats.org/officeDocument/2006/relationships/image" Target="../media/image72.svg"/><Relationship Id="rId103" Type="http://schemas.openxmlformats.org/officeDocument/2006/relationships/image" Target="../media/image116.svg"/><Relationship Id="rId20" Type="http://schemas.openxmlformats.org/officeDocument/2006/relationships/image" Target="../media/image33.png"/><Relationship Id="rId41" Type="http://schemas.openxmlformats.org/officeDocument/2006/relationships/image" Target="../media/image54.svg"/><Relationship Id="rId54" Type="http://schemas.openxmlformats.org/officeDocument/2006/relationships/image" Target="../media/image67.png"/><Relationship Id="rId62" Type="http://schemas.openxmlformats.org/officeDocument/2006/relationships/image" Target="../media/image75.png"/><Relationship Id="rId70" Type="http://schemas.openxmlformats.org/officeDocument/2006/relationships/image" Target="../media/image83.png"/><Relationship Id="rId75" Type="http://schemas.openxmlformats.org/officeDocument/2006/relationships/image" Target="../media/image88.svg"/><Relationship Id="rId83" Type="http://schemas.openxmlformats.org/officeDocument/2006/relationships/image" Target="../media/image96.svg"/><Relationship Id="rId88" Type="http://schemas.openxmlformats.org/officeDocument/2006/relationships/image" Target="../media/image101.png"/><Relationship Id="rId91" Type="http://schemas.openxmlformats.org/officeDocument/2006/relationships/image" Target="../media/image104.svg"/><Relationship Id="rId9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9.pn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svg"/><Relationship Id="rId57" Type="http://schemas.openxmlformats.org/officeDocument/2006/relationships/image" Target="../media/image70.svg"/><Relationship Id="rId106" Type="http://schemas.openxmlformats.org/officeDocument/2006/relationships/image" Target="../media/image119.png"/><Relationship Id="rId10" Type="http://schemas.openxmlformats.org/officeDocument/2006/relationships/image" Target="../media/image23.png"/><Relationship Id="rId31" Type="http://schemas.openxmlformats.org/officeDocument/2006/relationships/image" Target="../media/image44.sv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image" Target="../media/image78.svg"/><Relationship Id="rId73" Type="http://schemas.openxmlformats.org/officeDocument/2006/relationships/image" Target="../media/image86.svg"/><Relationship Id="rId78" Type="http://schemas.openxmlformats.org/officeDocument/2006/relationships/image" Target="../media/image91.png"/><Relationship Id="rId81" Type="http://schemas.openxmlformats.org/officeDocument/2006/relationships/image" Target="../media/image94.svg"/><Relationship Id="rId86" Type="http://schemas.openxmlformats.org/officeDocument/2006/relationships/image" Target="../media/image99.png"/><Relationship Id="rId94" Type="http://schemas.openxmlformats.org/officeDocument/2006/relationships/image" Target="../media/image107.png"/><Relationship Id="rId99" Type="http://schemas.openxmlformats.org/officeDocument/2006/relationships/image" Target="../media/image112.svg"/><Relationship Id="rId101" Type="http://schemas.openxmlformats.org/officeDocument/2006/relationships/image" Target="../media/image114.svg"/><Relationship Id="rId4" Type="http://schemas.openxmlformats.org/officeDocument/2006/relationships/image" Target="../media/image17.png"/><Relationship Id="rId9" Type="http://schemas.openxmlformats.org/officeDocument/2006/relationships/image" Target="../media/image22.svg"/><Relationship Id="rId13" Type="http://schemas.openxmlformats.org/officeDocument/2006/relationships/image" Target="../media/image26.svg"/><Relationship Id="rId18" Type="http://schemas.openxmlformats.org/officeDocument/2006/relationships/image" Target="../media/image31.png"/><Relationship Id="rId39" Type="http://schemas.openxmlformats.org/officeDocument/2006/relationships/image" Target="../media/image52.svg"/><Relationship Id="rId34" Type="http://schemas.openxmlformats.org/officeDocument/2006/relationships/image" Target="../media/image47.png"/><Relationship Id="rId50" Type="http://schemas.openxmlformats.org/officeDocument/2006/relationships/image" Target="../media/image63.png"/><Relationship Id="rId55" Type="http://schemas.openxmlformats.org/officeDocument/2006/relationships/image" Target="../media/image68.svg"/><Relationship Id="rId76" Type="http://schemas.openxmlformats.org/officeDocument/2006/relationships/image" Target="../media/image89.png"/><Relationship Id="rId97" Type="http://schemas.openxmlformats.org/officeDocument/2006/relationships/image" Target="../media/image110.svg"/><Relationship Id="rId104" Type="http://schemas.openxmlformats.org/officeDocument/2006/relationships/image" Target="../media/image117.png"/><Relationship Id="rId7" Type="http://schemas.openxmlformats.org/officeDocument/2006/relationships/image" Target="../media/image20.svg"/><Relationship Id="rId71" Type="http://schemas.openxmlformats.org/officeDocument/2006/relationships/image" Target="../media/image84.svg"/><Relationship Id="rId92" Type="http://schemas.openxmlformats.org/officeDocument/2006/relationships/image" Target="../media/image105.png"/><Relationship Id="rId2" Type="http://schemas.openxmlformats.org/officeDocument/2006/relationships/image" Target="../media/image15.png"/><Relationship Id="rId29" Type="http://schemas.openxmlformats.org/officeDocument/2006/relationships/image" Target="../media/image42.svg"/><Relationship Id="rId24" Type="http://schemas.openxmlformats.org/officeDocument/2006/relationships/image" Target="../media/image37.png"/><Relationship Id="rId40" Type="http://schemas.openxmlformats.org/officeDocument/2006/relationships/image" Target="../media/image53.png"/><Relationship Id="rId45" Type="http://schemas.openxmlformats.org/officeDocument/2006/relationships/image" Target="../media/image58.svg"/><Relationship Id="rId66" Type="http://schemas.openxmlformats.org/officeDocument/2006/relationships/image" Target="../media/image79.png"/><Relationship Id="rId87" Type="http://schemas.openxmlformats.org/officeDocument/2006/relationships/image" Target="../media/image100.svg"/><Relationship Id="rId61" Type="http://schemas.openxmlformats.org/officeDocument/2006/relationships/image" Target="../media/image74.svg"/><Relationship Id="rId82" Type="http://schemas.openxmlformats.org/officeDocument/2006/relationships/image" Target="../media/image95.png"/><Relationship Id="rId19" Type="http://schemas.openxmlformats.org/officeDocument/2006/relationships/image" Target="../media/image32.svg"/><Relationship Id="rId14" Type="http://schemas.openxmlformats.org/officeDocument/2006/relationships/image" Target="../media/image27.png"/><Relationship Id="rId30" Type="http://schemas.openxmlformats.org/officeDocument/2006/relationships/image" Target="../media/image43.png"/><Relationship Id="rId35" Type="http://schemas.openxmlformats.org/officeDocument/2006/relationships/image" Target="../media/image48.svg"/><Relationship Id="rId56" Type="http://schemas.openxmlformats.org/officeDocument/2006/relationships/image" Target="../media/image69.png"/><Relationship Id="rId77" Type="http://schemas.openxmlformats.org/officeDocument/2006/relationships/image" Target="../media/image90.svg"/><Relationship Id="rId100" Type="http://schemas.openxmlformats.org/officeDocument/2006/relationships/image" Target="../media/image113.png"/><Relationship Id="rId105" Type="http://schemas.openxmlformats.org/officeDocument/2006/relationships/image" Target="../media/image118.svg"/><Relationship Id="rId8" Type="http://schemas.openxmlformats.org/officeDocument/2006/relationships/image" Target="../media/image21.png"/><Relationship Id="rId51" Type="http://schemas.openxmlformats.org/officeDocument/2006/relationships/image" Target="../media/image64.svg"/><Relationship Id="rId72" Type="http://schemas.openxmlformats.org/officeDocument/2006/relationships/image" Target="../media/image85.png"/><Relationship Id="rId93" Type="http://schemas.openxmlformats.org/officeDocument/2006/relationships/image" Target="../media/image106.svg"/><Relationship Id="rId98" Type="http://schemas.openxmlformats.org/officeDocument/2006/relationships/image" Target="../media/image111.png"/><Relationship Id="rId3" Type="http://schemas.openxmlformats.org/officeDocument/2006/relationships/image" Target="../media/image16.svg"/><Relationship Id="rId25" Type="http://schemas.openxmlformats.org/officeDocument/2006/relationships/image" Target="../media/image38.svg"/><Relationship Id="rId46" Type="http://schemas.openxmlformats.org/officeDocument/2006/relationships/image" Target="../media/image59.png"/><Relationship Id="rId67" Type="http://schemas.openxmlformats.org/officeDocument/2006/relationships/image" Target="../media/image80.svg"/></Relationships>
</file>

<file path=ppt/slides/_rels/slide1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 Id="rId9" Type="http://schemas.openxmlformats.org/officeDocument/2006/relationships/image" Target="../media/image142.svg"/></Relationships>
</file>

<file path=ppt/slides/_rels/slide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6.jpeg"/><Relationship Id="rId4" Type="http://schemas.openxmlformats.org/officeDocument/2006/relationships/image" Target="../media/image145.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kaggle.com/datasets/masoudnickparvar/brain-tumor-mri-dataset" TargetMode="External"/><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7131" y="3244900"/>
            <a:ext cx="13248718" cy="5215851"/>
          </a:xfrm>
          <a:prstGeom prst="rect">
            <a:avLst/>
          </a:prstGeom>
        </p:spPr>
        <p:txBody>
          <a:bodyPr lIns="0" tIns="0" rIns="0" bIns="0" rtlCol="0" anchor="t">
            <a:spAutoFit/>
          </a:bodyPr>
          <a:lstStyle/>
          <a:p>
            <a:pPr algn="l">
              <a:lnSpc>
                <a:spcPts val="13868"/>
              </a:lnSpc>
              <a:spcBef>
                <a:spcPct val="0"/>
              </a:spcBef>
            </a:pPr>
            <a:r>
              <a:rPr lang="en-US" sz="9905" b="1" dirty="0">
                <a:solidFill>
                  <a:srgbClr val="000000"/>
                </a:solidFill>
                <a:latin typeface="Montserrat Bold"/>
                <a:ea typeface="Montserrat Bold"/>
                <a:cs typeface="Montserrat Bold"/>
                <a:sym typeface="Montserrat Bold"/>
              </a:rPr>
              <a:t>Brain tumor detection on MRI using a CNN</a:t>
            </a:r>
          </a:p>
        </p:txBody>
      </p:sp>
      <p:grpSp>
        <p:nvGrpSpPr>
          <p:cNvPr id="3" name="Group 3"/>
          <p:cNvGrpSpPr/>
          <p:nvPr/>
        </p:nvGrpSpPr>
        <p:grpSpPr>
          <a:xfrm>
            <a:off x="10463626" y="-4424089"/>
            <a:ext cx="12837786" cy="13670333"/>
            <a:chOff x="0" y="0"/>
            <a:chExt cx="17117048" cy="18227110"/>
          </a:xfrm>
        </p:grpSpPr>
        <p:sp>
          <p:nvSpPr>
            <p:cNvPr id="4" name="Freeform 4"/>
            <p:cNvSpPr/>
            <p:nvPr/>
          </p:nvSpPr>
          <p:spPr>
            <a:xfrm rot="-1898322">
              <a:off x="3211446" y="2196829"/>
              <a:ext cx="11698904" cy="11728225"/>
            </a:xfrm>
            <a:custGeom>
              <a:avLst/>
              <a:gdLst/>
              <a:ahLst/>
              <a:cxnLst/>
              <a:rect l="l" t="t" r="r" b="b"/>
              <a:pathLst>
                <a:path w="11698904" h="11728225">
                  <a:moveTo>
                    <a:pt x="0" y="0"/>
                  </a:moveTo>
                  <a:lnTo>
                    <a:pt x="11698905" y="0"/>
                  </a:lnTo>
                  <a:lnTo>
                    <a:pt x="11698905" y="11728224"/>
                  </a:lnTo>
                  <a:lnTo>
                    <a:pt x="0" y="11728224"/>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0" y="8060941"/>
              <a:ext cx="1004748" cy="1004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53446" y="16121882"/>
              <a:ext cx="2105228" cy="21052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1" name="Freeform 11"/>
          <p:cNvSpPr/>
          <p:nvPr/>
        </p:nvSpPr>
        <p:spPr>
          <a:xfrm>
            <a:off x="1367131" y="8746486"/>
            <a:ext cx="1563120" cy="1257823"/>
          </a:xfrm>
          <a:custGeom>
            <a:avLst/>
            <a:gdLst/>
            <a:ahLst/>
            <a:cxnLst/>
            <a:rect l="l" t="t" r="r" b="b"/>
            <a:pathLst>
              <a:path w="1563120" h="1257823">
                <a:moveTo>
                  <a:pt x="0" y="0"/>
                </a:moveTo>
                <a:lnTo>
                  <a:pt x="1563120" y="0"/>
                </a:lnTo>
                <a:lnTo>
                  <a:pt x="1563120" y="1257823"/>
                </a:lnTo>
                <a:lnTo>
                  <a:pt x="0" y="1257823"/>
                </a:lnTo>
                <a:lnTo>
                  <a:pt x="0" y="0"/>
                </a:lnTo>
                <a:close/>
              </a:path>
            </a:pathLst>
          </a:custGeom>
          <a:blipFill>
            <a:blip r:embed="rId3"/>
            <a:stretch>
              <a:fillRect/>
            </a:stretch>
          </a:blipFill>
        </p:spPr>
        <p:txBody>
          <a:bodyPr/>
          <a:lstStyle/>
          <a:p>
            <a:endParaRPr lang="fr-FR"/>
          </a:p>
        </p:txBody>
      </p:sp>
      <p:sp>
        <p:nvSpPr>
          <p:cNvPr id="12" name="Freeform 12"/>
          <p:cNvSpPr/>
          <p:nvPr/>
        </p:nvSpPr>
        <p:spPr>
          <a:xfrm>
            <a:off x="1367131" y="847831"/>
            <a:ext cx="5945060" cy="1981687"/>
          </a:xfrm>
          <a:custGeom>
            <a:avLst/>
            <a:gdLst/>
            <a:ahLst/>
            <a:cxnLst/>
            <a:rect l="l" t="t" r="r" b="b"/>
            <a:pathLst>
              <a:path w="5945060" h="1981687">
                <a:moveTo>
                  <a:pt x="0" y="0"/>
                </a:moveTo>
                <a:lnTo>
                  <a:pt x="5945060" y="0"/>
                </a:lnTo>
                <a:lnTo>
                  <a:pt x="5945060" y="1981687"/>
                </a:lnTo>
                <a:lnTo>
                  <a:pt x="0" y="1981687"/>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2930251" y="8779245"/>
            <a:ext cx="7173539" cy="1135154"/>
          </a:xfrm>
          <a:prstGeom prst="rect">
            <a:avLst/>
          </a:prstGeom>
        </p:spPr>
        <p:txBody>
          <a:bodyPr lIns="0" tIns="0" rIns="0" bIns="0" rtlCol="0" anchor="t">
            <a:spAutoFit/>
          </a:bodyPr>
          <a:lstStyle/>
          <a:p>
            <a:pPr algn="l">
              <a:lnSpc>
                <a:spcPts val="4632"/>
              </a:lnSpc>
            </a:pPr>
            <a:r>
              <a:rPr lang="en-US" sz="3308" b="1">
                <a:solidFill>
                  <a:srgbClr val="000000"/>
                </a:solidFill>
                <a:latin typeface="Montserrat Bold"/>
                <a:ea typeface="Montserrat Bold"/>
                <a:cs typeface="Montserrat Bold"/>
                <a:sym typeface="Montserrat Bold"/>
              </a:rPr>
              <a:t>Omachi Laboratory</a:t>
            </a:r>
          </a:p>
          <a:p>
            <a:pPr algn="l">
              <a:lnSpc>
                <a:spcPts val="4632"/>
              </a:lnSpc>
              <a:spcBef>
                <a:spcPct val="0"/>
              </a:spcBef>
            </a:pPr>
            <a:r>
              <a:rPr lang="en-US" sz="3308">
                <a:solidFill>
                  <a:srgbClr val="000000"/>
                </a:solidFill>
                <a:latin typeface="Montserrat"/>
                <a:ea typeface="Montserrat"/>
                <a:cs typeface="Montserrat"/>
                <a:sym typeface="Montserrat"/>
              </a:rPr>
              <a:t>LANDY Lucas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382E-53CB-4FD6-5FA5-EAAEA9FA01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F54C9F-43BC-3EFF-1FEA-795A99B6237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8CFD182-28BF-831C-C8AF-38431EA0AE90}"/>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A4B92165-C7D0-A55E-5DAE-9B71E99FB64D}"/>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1EC5A001-FE62-B240-8E6F-5B5181191A87}"/>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E02FB12B-E9DF-D337-C1D1-4502BE51D9F0}"/>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10</a:t>
            </a:r>
          </a:p>
        </p:txBody>
      </p:sp>
      <p:sp>
        <p:nvSpPr>
          <p:cNvPr id="8" name="TextBox 12">
            <a:extLst>
              <a:ext uri="{FF2B5EF4-FFF2-40B4-BE49-F238E27FC236}">
                <a16:creationId xmlns:a16="http://schemas.microsoft.com/office/drawing/2014/main" id="{C41EA354-CE6F-5D0C-A8A0-3F8928295871}"/>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ResNet-18</a:t>
            </a:r>
          </a:p>
        </p:txBody>
      </p:sp>
    </p:spTree>
    <p:extLst>
      <p:ext uri="{BB962C8B-B14F-4D97-AF65-F5344CB8AC3E}">
        <p14:creationId xmlns:p14="http://schemas.microsoft.com/office/powerpoint/2010/main" val="92557910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9066-94A5-DD38-E804-CA6D4FA11E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CAC3A3-1256-FD4F-9965-646B57CDC02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903D411-7D75-60C8-BE19-61DF1FAEF236}"/>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EF7046AD-FD74-ED93-7FA9-C27EFBA7B33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D91C7F83-32D6-C935-CB90-696A696ED95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985EC777-8D05-2181-0BF3-3B7898DD73AB}"/>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11</a:t>
            </a:r>
          </a:p>
        </p:txBody>
      </p:sp>
      <p:sp>
        <p:nvSpPr>
          <p:cNvPr id="8" name="TextBox 12">
            <a:extLst>
              <a:ext uri="{FF2B5EF4-FFF2-40B4-BE49-F238E27FC236}">
                <a16:creationId xmlns:a16="http://schemas.microsoft.com/office/drawing/2014/main" id="{D2A8F918-2D9E-E1A6-A4AE-8B0DB3350803}"/>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err="1">
                <a:solidFill>
                  <a:srgbClr val="101010"/>
                </a:solidFill>
                <a:latin typeface="Montserrat Bold"/>
                <a:ea typeface="Montserrat Bold"/>
                <a:cs typeface="Montserrat Bold"/>
                <a:sym typeface="Montserrat Bold"/>
              </a:rPr>
              <a:t>MobileNet</a:t>
            </a:r>
            <a:r>
              <a:rPr lang="en-US" sz="2800" b="1" dirty="0">
                <a:solidFill>
                  <a:srgbClr val="101010"/>
                </a:solidFill>
                <a:latin typeface="Montserrat Bold"/>
                <a:ea typeface="Montserrat Bold"/>
                <a:cs typeface="Montserrat Bold"/>
                <a:sym typeface="Montserrat Bold"/>
              </a:rPr>
              <a:t>-BT</a:t>
            </a:r>
          </a:p>
        </p:txBody>
      </p:sp>
    </p:spTree>
    <p:extLst>
      <p:ext uri="{BB962C8B-B14F-4D97-AF65-F5344CB8AC3E}">
        <p14:creationId xmlns:p14="http://schemas.microsoft.com/office/powerpoint/2010/main" val="308675148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B40F-8164-86E4-92EC-FC6D6E9942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D7ECAE4-49B7-E358-71BD-1FE5B3E131B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001E640-2FD4-BEDF-1A5C-AF003E86F4CE}"/>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3962439A-6F79-7D64-CEDB-900299B06D0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E204C021-DFB9-4AED-9198-D0D3019CA2D3}"/>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DC3E2BF7-DA07-EE4E-86D4-81FB964C55DA}"/>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12</a:t>
            </a:r>
          </a:p>
        </p:txBody>
      </p:sp>
      <p:sp>
        <p:nvSpPr>
          <p:cNvPr id="8" name="TextBox 12">
            <a:extLst>
              <a:ext uri="{FF2B5EF4-FFF2-40B4-BE49-F238E27FC236}">
                <a16:creationId xmlns:a16="http://schemas.microsoft.com/office/drawing/2014/main" id="{45C499FC-BFA4-1D56-3551-1F7C360CA88C}"/>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Mine</a:t>
            </a:r>
          </a:p>
        </p:txBody>
      </p:sp>
    </p:spTree>
    <p:extLst>
      <p:ext uri="{BB962C8B-B14F-4D97-AF65-F5344CB8AC3E}">
        <p14:creationId xmlns:p14="http://schemas.microsoft.com/office/powerpoint/2010/main" val="270630675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11" name="TextBox 11"/>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13</a:t>
            </a:r>
          </a:p>
        </p:txBody>
      </p:sp>
      <p:sp>
        <p:nvSpPr>
          <p:cNvPr id="14" name="TextBox 12">
            <a:extLst>
              <a:ext uri="{FF2B5EF4-FFF2-40B4-BE49-F238E27FC236}">
                <a16:creationId xmlns:a16="http://schemas.microsoft.com/office/drawing/2014/main" id="{1EED00A5-B68E-62C4-7B51-D8A909BA48AF}"/>
              </a:ext>
            </a:extLst>
          </p:cNvPr>
          <p:cNvSpPr txBox="1"/>
          <p:nvPr/>
        </p:nvSpPr>
        <p:spPr>
          <a:xfrm>
            <a:off x="1025288" y="4010257"/>
            <a:ext cx="1607820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ResNet-18</a:t>
            </a:r>
            <a:r>
              <a:rPr lang="en-US" sz="3200" dirty="0">
                <a:solidFill>
                  <a:srgbClr val="101010"/>
                </a:solidFill>
                <a:latin typeface="Montserrat" panose="00000500000000000000" pitchFamily="2" charset="0"/>
                <a:ea typeface="Montserrat Bold"/>
                <a:cs typeface="Montserrat Bold"/>
                <a:sym typeface="Montserrat Bold"/>
              </a:rPr>
              <a:t>: [Text]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nSpc>
                <a:spcPts val="2930"/>
              </a:lnSpc>
              <a:buFont typeface="Wingdings" panose="05000000000000000000" pitchFamily="2" charset="2"/>
              <a:buChar char="Ø"/>
            </a:pPr>
            <a:r>
              <a:rPr lang="fr-FR" sz="3200" b="1" u="sng" dirty="0" err="1">
                <a:solidFill>
                  <a:srgbClr val="101010"/>
                </a:solidFill>
                <a:latin typeface="Montserrat Bold"/>
              </a:rPr>
              <a:t>MobileNet</a:t>
            </a:r>
            <a:r>
              <a:rPr lang="fr-FR" sz="3200" b="1" u="sng" dirty="0">
                <a:solidFill>
                  <a:srgbClr val="101010"/>
                </a:solidFill>
                <a:latin typeface="Montserrat Bold"/>
              </a:rPr>
              <a:t>-BT</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nSpc>
                <a:spcPts val="2930"/>
              </a:lnSpc>
            </a:pPr>
            <a:endParaRPr lang="fr-FR" sz="3200" u="sng" dirty="0">
              <a:solidFill>
                <a:srgbClr val="101010"/>
              </a:solidFill>
              <a:latin typeface="Montserrat" panose="00000500000000000000" pitchFamily="2" charset="0"/>
            </a:endParaRPr>
          </a:p>
          <a:p>
            <a:pPr>
              <a:lnSpc>
                <a:spcPts val="2930"/>
              </a:lnSpc>
            </a:pPr>
            <a:endParaRPr lang="fr-FR" sz="3200" u="sng" dirty="0">
              <a:solidFill>
                <a:srgbClr val="101010"/>
              </a:solidFill>
              <a:latin typeface="Montserrat" panose="00000500000000000000" pitchFamily="2" charset="0"/>
            </a:endParaRPr>
          </a:p>
          <a:p>
            <a:pPr marL="342900" indent="-342900">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4" name="Freeform 4"/>
          <p:cNvSpPr/>
          <p:nvPr/>
        </p:nvSpPr>
        <p:spPr>
          <a:xfrm>
            <a:off x="13203120" y="651562"/>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a:p>
        </p:txBody>
      </p:sp>
      <p:grpSp>
        <p:nvGrpSpPr>
          <p:cNvPr id="5" name="Group 5"/>
          <p:cNvGrpSpPr/>
          <p:nvPr/>
        </p:nvGrpSpPr>
        <p:grpSpPr>
          <a:xfrm>
            <a:off x="565579" y="9258300"/>
            <a:ext cx="12004390" cy="495674"/>
            <a:chOff x="0" y="0"/>
            <a:chExt cx="16005853" cy="660899"/>
          </a:xfrm>
        </p:grpSpPr>
        <p:sp>
          <p:nvSpPr>
            <p:cNvPr id="6" name="Freeform 6"/>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8" name="TextBox 8"/>
          <p:cNvSpPr txBox="1"/>
          <p:nvPr/>
        </p:nvSpPr>
        <p:spPr>
          <a:xfrm>
            <a:off x="3207175" y="3638550"/>
            <a:ext cx="11873650" cy="3019425"/>
          </a:xfrm>
          <a:prstGeom prst="rect">
            <a:avLst/>
          </a:prstGeom>
        </p:spPr>
        <p:txBody>
          <a:bodyPr lIns="0" tIns="0" rIns="0" bIns="0" rtlCol="0" anchor="t">
            <a:spAutoFit/>
          </a:bodyPr>
          <a:lstStyle/>
          <a:p>
            <a:pPr algn="ctr">
              <a:lnSpc>
                <a:spcPts val="11999"/>
              </a:lnSpc>
            </a:pPr>
            <a:r>
              <a:rPr lang="en-US" sz="9999" b="1">
                <a:solidFill>
                  <a:srgbClr val="000000"/>
                </a:solidFill>
                <a:latin typeface="Montserrat Bold"/>
                <a:ea typeface="Montserrat Bold"/>
                <a:cs typeface="Montserrat Bold"/>
                <a:sym typeface="Montserrat Bold"/>
              </a:rPr>
              <a:t>Thank you</a:t>
            </a:r>
          </a:p>
          <a:p>
            <a:pPr algn="ctr">
              <a:lnSpc>
                <a:spcPts val="11999"/>
              </a:lnSpc>
            </a:pPr>
            <a:r>
              <a:rPr lang="en-US" sz="9999" b="1">
                <a:solidFill>
                  <a:srgbClr val="000000"/>
                </a:solidFill>
                <a:latin typeface="Montserrat Bold"/>
                <a:ea typeface="Montserrat Bold"/>
                <a:cs typeface="Montserrat Bold"/>
                <a:sym typeface="Montserrat Bold"/>
              </a:rPr>
              <a:t>for your attention</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565579" y="9258300"/>
            <a:ext cx="12004390" cy="495674"/>
            <a:chOff x="0" y="0"/>
            <a:chExt cx="16005853" cy="660899"/>
          </a:xfrm>
        </p:grpSpPr>
        <p:sp>
          <p:nvSpPr>
            <p:cNvPr id="5" name="Freeform 5"/>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7" name="Freeform 7"/>
          <p:cNvSpPr/>
          <p:nvPr/>
        </p:nvSpPr>
        <p:spPr>
          <a:xfrm>
            <a:off x="565579" y="6649548"/>
            <a:ext cx="10747122" cy="2416413"/>
          </a:xfrm>
          <a:custGeom>
            <a:avLst/>
            <a:gdLst/>
            <a:ahLst/>
            <a:cxnLst/>
            <a:rect l="l" t="t" r="r" b="b"/>
            <a:pathLst>
              <a:path w="10747122" h="2416413">
                <a:moveTo>
                  <a:pt x="0" y="0"/>
                </a:moveTo>
                <a:lnTo>
                  <a:pt x="10747122" y="0"/>
                </a:lnTo>
                <a:lnTo>
                  <a:pt x="10747122" y="2416413"/>
                </a:lnTo>
                <a:lnTo>
                  <a:pt x="0" y="2416413"/>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FR"/>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fr-FR"/>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fr-FR"/>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fr-FR"/>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fr-FR"/>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fr-FR"/>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fr-FR"/>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fr-FR"/>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fr-FR"/>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fr-FR"/>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fr-FR"/>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fr-FR"/>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fr-FR"/>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fr-FR"/>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fr-FR"/>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fr-FR"/>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fr-FR"/>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fr-FR"/>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fr-FR"/>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fr-FR"/>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fr-FR"/>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fr-FR"/>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fr-FR"/>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fr-FR"/>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fr-FR"/>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fr-FR"/>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fr-FR"/>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fr-FR"/>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fr-FR"/>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fr-FR"/>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fr-FR"/>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fr-FR"/>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fr-FR"/>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fr-FR"/>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fr-FR"/>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fr-FR"/>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fr-FR"/>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fr-FR"/>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fr-FR"/>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fr-FR"/>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fr-FR"/>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fr-FR"/>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fr-FR"/>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fr-FR"/>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fr-FR"/>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fr-FR"/>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5" name="Group 15"/>
          <p:cNvGrpSpPr/>
          <p:nvPr/>
        </p:nvGrpSpPr>
        <p:grpSpPr>
          <a:xfrm rot="7573183">
            <a:off x="1230111" y="7154961"/>
            <a:ext cx="1013029" cy="10130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9" name="TextBox 19"/>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0" name="TextBox 20"/>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1" name="TextBox 21"/>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01010"/>
                </a:solidFill>
                <a:latin typeface="Open Sans"/>
                <a:ea typeface="Open Sans"/>
                <a:cs typeface="Open Sans"/>
                <a:sym typeface="Open Sans"/>
              </a:rPr>
              <a:t>8</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4" name="TextBox 4"/>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5" name="Freeform 5"/>
          <p:cNvSpPr/>
          <p:nvPr/>
        </p:nvSpPr>
        <p:spPr>
          <a:xfrm>
            <a:off x="2451468" y="5453784"/>
            <a:ext cx="1335793" cy="1647279"/>
          </a:xfrm>
          <a:custGeom>
            <a:avLst/>
            <a:gdLst/>
            <a:ahLst/>
            <a:cxnLst/>
            <a:rect l="l" t="t" r="r" b="b"/>
            <a:pathLst>
              <a:path w="1335793" h="1647279">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280531" y="545378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Freeform 7"/>
          <p:cNvSpPr/>
          <p:nvPr/>
        </p:nvSpPr>
        <p:spPr>
          <a:xfrm>
            <a:off x="7908311" y="5453784"/>
            <a:ext cx="1738970" cy="1647279"/>
          </a:xfrm>
          <a:custGeom>
            <a:avLst/>
            <a:gdLst/>
            <a:ahLst/>
            <a:cxnLst/>
            <a:rect l="l" t="t" r="r" b="b"/>
            <a:pathLst>
              <a:path w="1738970" h="1647279">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id="11" name="TextBox 12">
            <a:extLst>
              <a:ext uri="{FF2B5EF4-FFF2-40B4-BE49-F238E27FC236}">
                <a16:creationId xmlns:a16="http://schemas.microsoft.com/office/drawing/2014/main" id="{C7924C42-DB90-52E8-B713-C72CF94F3764}"/>
              </a:ext>
            </a:extLst>
          </p:cNvPr>
          <p:cNvSpPr txBox="1"/>
          <p:nvPr/>
        </p:nvSpPr>
        <p:spPr>
          <a:xfrm>
            <a:off x="1028700" y="3236723"/>
            <a:ext cx="8673780" cy="3355470"/>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Previous work</a:t>
            </a:r>
            <a:r>
              <a:rPr lang="en-US" sz="3200" dirty="0">
                <a:solidFill>
                  <a:srgbClr val="101010"/>
                </a:solidFill>
                <a:latin typeface="Montserrat" panose="00000500000000000000" pitchFamily="2" charset="0"/>
                <a:ea typeface="Montserrat Bold"/>
                <a:cs typeface="Montserrat Bold"/>
                <a:sym typeface="Montserrat Bold"/>
              </a:rPr>
              <a:t>:</a:t>
            </a:r>
          </a:p>
          <a:p>
            <a:pPr lvl="1">
              <a:lnSpc>
                <a:spcPts val="2930"/>
              </a:lnSpc>
            </a:pPr>
            <a:r>
              <a:rPr lang="en-US" sz="3200" dirty="0">
                <a:solidFill>
                  <a:srgbClr val="101010"/>
                </a:solidFill>
                <a:latin typeface="Montserrat" panose="00000500000000000000" pitchFamily="2" charset="0"/>
                <a:ea typeface="Montserrat Bold"/>
                <a:cs typeface="Montserrat Bold"/>
                <a:sym typeface="Montserrat Bold"/>
              </a:rPr>
              <a:t>- </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nSpc>
                <a:spcPts val="2930"/>
              </a:lnSpc>
              <a:buFont typeface="Wingdings" panose="05000000000000000000" pitchFamily="2" charset="2"/>
              <a:buChar char="Ø"/>
            </a:pPr>
            <a:r>
              <a:rPr lang="fr-FR" sz="3200" b="1" u="sng" dirty="0" err="1">
                <a:solidFill>
                  <a:srgbClr val="101010"/>
                </a:solidFill>
                <a:latin typeface="Montserrat Bold"/>
              </a:rPr>
              <a:t>MobileNet</a:t>
            </a:r>
            <a:r>
              <a:rPr lang="fr-FR" sz="3200" b="1" u="sng" dirty="0">
                <a:solidFill>
                  <a:srgbClr val="101010"/>
                </a:solidFill>
                <a:latin typeface="Montserrat Bold"/>
              </a:rPr>
              <a:t>-BT</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nSpc>
                <a:spcPts val="2930"/>
              </a:lnSpc>
            </a:pPr>
            <a:endParaRPr lang="fr-FR" sz="3200" u="sng" dirty="0">
              <a:solidFill>
                <a:srgbClr val="101010"/>
              </a:solidFill>
              <a:latin typeface="Montserrat" panose="00000500000000000000" pitchFamily="2" charset="0"/>
            </a:endParaRPr>
          </a:p>
          <a:p>
            <a:pPr>
              <a:lnSpc>
                <a:spcPts val="2930"/>
              </a:lnSpc>
            </a:pPr>
            <a:endParaRPr lang="fr-FR" sz="3200" u="sng" dirty="0">
              <a:solidFill>
                <a:srgbClr val="101010"/>
              </a:solidFill>
              <a:latin typeface="Montserrat" panose="00000500000000000000" pitchFamily="2" charset="0"/>
            </a:endParaRPr>
          </a:p>
          <a:p>
            <a:pPr marL="342900" indent="-342900">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fr-FR"/>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fr-FR"/>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20" name="TextBox 20"/>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2" name="TextBox 22"/>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fr-FR"/>
          </a:p>
        </p:txBody>
      </p:sp>
      <p:sp>
        <p:nvSpPr>
          <p:cNvPr id="39" name="TextBox 3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a:solidFill>
                  <a:srgbClr val="FFFFFF"/>
                </a:solidFill>
                <a:latin typeface="Montserrat Bold"/>
                <a:ea typeface="Montserrat Bold"/>
                <a:cs typeface="Montserrat Bold"/>
                <a:sym typeface="Montserrat Bold"/>
              </a:rPr>
              <a:t>Target Market</a:t>
            </a:r>
          </a:p>
        </p:txBody>
      </p:sp>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fr-FR"/>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fr-FR"/>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fr-FR"/>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fr-FR"/>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fr-FR"/>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fr-FR"/>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fr-FR"/>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fr-FR"/>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fr-FR"/>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fr-F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EFB4B-3B1F-F22F-8FE9-D32A2B233EA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2A1AAB-059E-C31A-AECF-9EC993E6BCD7}"/>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1CE2D6A4-78A7-6757-FD90-B42F949E5E0D}"/>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9C98DC2-A432-6992-15B1-BA1F7BB7C1B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46298C44-B83F-A7E9-F9C5-7A473EB9624B}"/>
              </a:ext>
            </a:extLst>
          </p:cNvPr>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a:extLst>
              <a:ext uri="{FF2B5EF4-FFF2-40B4-BE49-F238E27FC236}">
                <a16:creationId xmlns:a16="http://schemas.microsoft.com/office/drawing/2014/main" id="{6D29149A-8DB2-F47D-4EC6-A322C1EC1B0B}"/>
              </a:ext>
            </a:extLst>
          </p:cNvPr>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2"/>
            <a:stretch>
              <a:fillRect/>
            </a:stretch>
          </a:blipFill>
        </p:spPr>
        <p:txBody>
          <a:bodyPr/>
          <a:lstStyle/>
          <a:p>
            <a:endParaRPr lang="fr-FR"/>
          </a:p>
        </p:txBody>
      </p:sp>
      <p:sp>
        <p:nvSpPr>
          <p:cNvPr id="7" name="Freeform 7">
            <a:extLst>
              <a:ext uri="{FF2B5EF4-FFF2-40B4-BE49-F238E27FC236}">
                <a16:creationId xmlns:a16="http://schemas.microsoft.com/office/drawing/2014/main" id="{7833ADBE-9CF4-EE5E-6FBB-7BA9686B09D3}"/>
              </a:ext>
            </a:extLst>
          </p:cNvPr>
          <p:cNvSpPr/>
          <p:nvPr/>
        </p:nvSpPr>
        <p:spPr>
          <a:xfrm>
            <a:off x="1472329" y="2987500"/>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3"/>
            <a:stretch>
              <a:fillRect/>
            </a:stretch>
          </a:blipFill>
        </p:spPr>
        <p:txBody>
          <a:bodyPr/>
          <a:lstStyle/>
          <a:p>
            <a:endParaRPr lang="fr-FR"/>
          </a:p>
        </p:txBody>
      </p:sp>
      <p:sp>
        <p:nvSpPr>
          <p:cNvPr id="8" name="TextBox 8">
            <a:extLst>
              <a:ext uri="{FF2B5EF4-FFF2-40B4-BE49-F238E27FC236}">
                <a16:creationId xmlns:a16="http://schemas.microsoft.com/office/drawing/2014/main" id="{46932156-B7BB-B1B7-51E0-9316217D9DDE}"/>
              </a:ext>
            </a:extLst>
          </p:cNvPr>
          <p:cNvSpPr txBox="1"/>
          <p:nvPr/>
        </p:nvSpPr>
        <p:spPr>
          <a:xfrm>
            <a:off x="1028700" y="7758301"/>
            <a:ext cx="7195263" cy="1088386"/>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Goal:</a:t>
            </a:r>
          </a:p>
          <a:p>
            <a:pPr marL="0" lvl="0" indent="0" algn="l">
              <a:lnSpc>
                <a:spcPts val="2930"/>
              </a:lnSpc>
              <a:spcBef>
                <a:spcPct val="0"/>
              </a:spcBef>
            </a:pPr>
            <a:r>
              <a:rPr lang="en-US" sz="2093">
                <a:solidFill>
                  <a:srgbClr val="101010"/>
                </a:solidFill>
                <a:latin typeface="Montserrat"/>
                <a:ea typeface="Montserrat"/>
                <a:cs typeface="Montserrat"/>
                <a:sym typeface="Montserrat"/>
              </a:rPr>
              <a:t>Comparison of different model for MRI tumor detection</a:t>
            </a:r>
          </a:p>
        </p:txBody>
      </p:sp>
      <p:sp>
        <p:nvSpPr>
          <p:cNvPr id="9" name="TextBox 9">
            <a:extLst>
              <a:ext uri="{FF2B5EF4-FFF2-40B4-BE49-F238E27FC236}">
                <a16:creationId xmlns:a16="http://schemas.microsoft.com/office/drawing/2014/main" id="{985C8253-AC7F-696A-DAAF-8459B38D83E4}"/>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a:extLst>
              <a:ext uri="{FF2B5EF4-FFF2-40B4-BE49-F238E27FC236}">
                <a16:creationId xmlns:a16="http://schemas.microsoft.com/office/drawing/2014/main" id="{64FFB2FC-F2A7-EB17-0AB8-87F71C548D77}"/>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3</a:t>
            </a:r>
          </a:p>
        </p:txBody>
      </p:sp>
    </p:spTree>
    <p:extLst>
      <p:ext uri="{BB962C8B-B14F-4D97-AF65-F5344CB8AC3E}">
        <p14:creationId xmlns:p14="http://schemas.microsoft.com/office/powerpoint/2010/main" val="22647692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p:cNvGrpSpPr/>
          <p:nvPr/>
        </p:nvGrpSpPr>
        <p:grpSpPr>
          <a:xfrm>
            <a:off x="2090142" y="7793315"/>
            <a:ext cx="13378872" cy="3843312"/>
            <a:chOff x="0" y="0"/>
            <a:chExt cx="17838496" cy="5124415"/>
          </a:xfrm>
        </p:grpSpPr>
        <p:sp>
          <p:nvSpPr>
            <p:cNvPr id="7" name="TextBox 7"/>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4</a:t>
            </a:r>
          </a:p>
        </p:txBody>
      </p:sp>
      <p:sp>
        <p:nvSpPr>
          <p:cNvPr id="13" name="Freeform 13"/>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A360-E5D2-DFB2-EE96-D850A37FDD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80ADAB1-CE1D-2ABF-CB40-1E20500018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21D636E7-07F8-7FFD-7DC4-9F9FDE87E30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4B2EB57F-2A37-E935-F6B3-F3CCE3D24FDC}"/>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70890E-DA6F-14D3-77CE-62762E0D22C0}"/>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0D92F5FE-DC6B-1834-D09E-8ADE96519CBD}"/>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8E0DEACF-7241-5D32-E620-AEB515731429}"/>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3BBA9E91-A1A3-B7DD-A468-C15B88ECF4A6}"/>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8EA8B673-2D38-44F4-FE16-33DB0A925E97}"/>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16691BA9-E9C0-3CE6-A859-945E75BE8339}"/>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2308364-F8CC-2B1B-331C-BD5C26C3CCD5}"/>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25C740BD-E510-6DC4-13BD-EDC54A56BC56}"/>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5</a:t>
            </a:r>
          </a:p>
        </p:txBody>
      </p:sp>
      <p:sp>
        <p:nvSpPr>
          <p:cNvPr id="13" name="Freeform 13">
            <a:extLst>
              <a:ext uri="{FF2B5EF4-FFF2-40B4-BE49-F238E27FC236}">
                <a16:creationId xmlns:a16="http://schemas.microsoft.com/office/drawing/2014/main" id="{CCA08086-8A17-CDC5-869E-3BFA2E4A7FA5}"/>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16668609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DF40F-B6C4-439C-7616-200F46D34B7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492615E-3061-CFCB-3DF5-8F4E2857B7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A911EB3B-44BA-D20E-F0D8-A16C294A42D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235B558C-E402-617A-B87D-8E27103019E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6FBA718-AFC3-D9C3-85E0-1DB41C21711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3C2AC1EB-1AAB-E840-A201-F7DD1661A7E8}"/>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99E188C-EC44-6ED0-B341-3FB1B176C2CF}"/>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0B77395C-3630-DE41-362C-1B081F09FEDF}"/>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7958311C-9A0A-E6F2-DB85-DA378B643B2A}"/>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FBBC4AF3-7A11-F34F-B322-68A633387997}"/>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1941706F-9BD3-6D93-6975-425E667AECB0}"/>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6A923E5D-77D8-859F-D93C-457983D6616A}"/>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6</a:t>
            </a:r>
          </a:p>
        </p:txBody>
      </p:sp>
      <p:sp>
        <p:nvSpPr>
          <p:cNvPr id="13" name="Freeform 13">
            <a:extLst>
              <a:ext uri="{FF2B5EF4-FFF2-40B4-BE49-F238E27FC236}">
                <a16:creationId xmlns:a16="http://schemas.microsoft.com/office/drawing/2014/main" id="{FF6DA75E-6B96-DEA8-F2C4-72980C686B21}"/>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32158573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DAB8E-9C90-E81E-7CD2-588D846F01B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350B9D-04B1-6A56-3679-CB647B1B225E}"/>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17CC34D-701E-D174-B52E-8C8FE2CF05F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52CB53F2-95BA-40E8-A6F0-FB7F769AF8E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F6C8CE58-63B0-00AE-D23C-7C706EBFD57A}"/>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69517F42-11B3-FB70-86D1-61DA9F5A42DE}"/>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E8E5334-23C3-0DAF-A757-0B089E40D22C}"/>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6C18F06A-B6BE-2065-B5FC-AB73ED124805}"/>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F8427E9A-3CB1-34F4-1F47-19EE4D797F9C}"/>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639E9DA8-C5CD-0FD5-CEA4-21E680B8718A}"/>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CA269EA-67E1-4A0E-EC02-56EC82F2F81E}"/>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578BE31E-69EF-8B6A-8CC0-69DE1B6B2284}"/>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7</a:t>
            </a:r>
          </a:p>
        </p:txBody>
      </p:sp>
      <p:sp>
        <p:nvSpPr>
          <p:cNvPr id="13" name="Freeform 13">
            <a:extLst>
              <a:ext uri="{FF2B5EF4-FFF2-40B4-BE49-F238E27FC236}">
                <a16:creationId xmlns:a16="http://schemas.microsoft.com/office/drawing/2014/main" id="{840ECD40-D23F-9FDE-3A1F-7668FE1195A7}"/>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21298059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460659" y="4005282"/>
            <a:ext cx="6871269" cy="3461597"/>
          </a:xfrm>
          <a:custGeom>
            <a:avLst/>
            <a:gdLst/>
            <a:ahLst/>
            <a:cxnLst/>
            <a:rect l="l" t="t" r="r" b="b"/>
            <a:pathLst>
              <a:path w="6871269" h="3461597">
                <a:moveTo>
                  <a:pt x="0" y="0"/>
                </a:moveTo>
                <a:lnTo>
                  <a:pt x="6871269" y="0"/>
                </a:lnTo>
                <a:lnTo>
                  <a:pt x="6871269" y="3461596"/>
                </a:lnTo>
                <a:lnTo>
                  <a:pt x="0" y="3461596"/>
                </a:lnTo>
                <a:lnTo>
                  <a:pt x="0" y="0"/>
                </a:lnTo>
                <a:close/>
              </a:path>
            </a:pathLst>
          </a:custGeom>
          <a:blipFill>
            <a:blip r:embed="rId2"/>
            <a:stretch>
              <a:fillRect/>
            </a:stretch>
          </a:blipFill>
        </p:spPr>
        <p:txBody>
          <a:bodyPr/>
          <a:lstStyle/>
          <a:p>
            <a:endParaRPr lang="fr-FR"/>
          </a:p>
        </p:txBody>
      </p:sp>
      <p:sp>
        <p:nvSpPr>
          <p:cNvPr id="6" name="Freeform 6"/>
          <p:cNvSpPr/>
          <p:nvPr/>
        </p:nvSpPr>
        <p:spPr>
          <a:xfrm>
            <a:off x="14029789" y="2729905"/>
            <a:ext cx="3302139" cy="1275377"/>
          </a:xfrm>
          <a:custGeom>
            <a:avLst/>
            <a:gdLst/>
            <a:ahLst/>
            <a:cxnLst/>
            <a:rect l="l" t="t" r="r" b="b"/>
            <a:pathLst>
              <a:path w="3302139" h="1275377">
                <a:moveTo>
                  <a:pt x="0" y="0"/>
                </a:moveTo>
                <a:lnTo>
                  <a:pt x="3302139" y="0"/>
                </a:lnTo>
                <a:lnTo>
                  <a:pt x="3302139" y="1275377"/>
                </a:lnTo>
                <a:lnTo>
                  <a:pt x="0" y="1275377"/>
                </a:lnTo>
                <a:lnTo>
                  <a:pt x="0" y="0"/>
                </a:lnTo>
                <a:close/>
              </a:path>
            </a:pathLst>
          </a:custGeom>
          <a:blipFill>
            <a:blip r:embed="rId3"/>
            <a:stretch>
              <a:fillRect/>
            </a:stretch>
          </a:blipFill>
        </p:spPr>
        <p:txBody>
          <a:bodyPr/>
          <a:lstStyle/>
          <a:p>
            <a:endParaRPr lang="fr-FR"/>
          </a:p>
        </p:txBody>
      </p:sp>
      <p:grpSp>
        <p:nvGrpSpPr>
          <p:cNvPr id="7" name="Group 7"/>
          <p:cNvGrpSpPr/>
          <p:nvPr/>
        </p:nvGrpSpPr>
        <p:grpSpPr>
          <a:xfrm>
            <a:off x="5349520" y="4323660"/>
            <a:ext cx="4192233" cy="4262273"/>
            <a:chOff x="0" y="0"/>
            <a:chExt cx="5589644" cy="5683031"/>
          </a:xfrm>
        </p:grpSpPr>
        <p:sp>
          <p:nvSpPr>
            <p:cNvPr id="8" name="Freeform 8"/>
            <p:cNvSpPr/>
            <p:nvPr/>
          </p:nvSpPr>
          <p:spPr>
            <a:xfrm>
              <a:off x="2802158" y="0"/>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4"/>
              <a:stretch>
                <a:fillRect/>
              </a:stretch>
            </a:blipFill>
          </p:spPr>
          <p:txBody>
            <a:bodyPr/>
            <a:lstStyle/>
            <a:p>
              <a:endParaRPr lang="fr-FR"/>
            </a:p>
          </p:txBody>
        </p:sp>
        <p:sp>
          <p:nvSpPr>
            <p:cNvPr id="9" name="Freeform 9"/>
            <p:cNvSpPr/>
            <p:nvPr/>
          </p:nvSpPr>
          <p:spPr>
            <a:xfrm>
              <a:off x="2927595" y="2895545"/>
              <a:ext cx="2536612" cy="2787486"/>
            </a:xfrm>
            <a:custGeom>
              <a:avLst/>
              <a:gdLst/>
              <a:ahLst/>
              <a:cxnLst/>
              <a:rect l="l" t="t" r="r" b="b"/>
              <a:pathLst>
                <a:path w="2536612" h="2787486">
                  <a:moveTo>
                    <a:pt x="0" y="0"/>
                  </a:moveTo>
                  <a:lnTo>
                    <a:pt x="2536612" y="0"/>
                  </a:lnTo>
                  <a:lnTo>
                    <a:pt x="2536612" y="2787486"/>
                  </a:lnTo>
                  <a:lnTo>
                    <a:pt x="0" y="2787486"/>
                  </a:lnTo>
                  <a:lnTo>
                    <a:pt x="0" y="0"/>
                  </a:lnTo>
                  <a:close/>
                </a:path>
              </a:pathLst>
            </a:custGeom>
            <a:blipFill>
              <a:blip r:embed="rId5"/>
              <a:stretch>
                <a:fillRect/>
              </a:stretch>
            </a:blipFill>
          </p:spPr>
          <p:txBody>
            <a:bodyPr/>
            <a:lstStyle/>
            <a:p>
              <a:endParaRPr lang="fr-FR"/>
            </a:p>
          </p:txBody>
        </p:sp>
        <p:sp>
          <p:nvSpPr>
            <p:cNvPr id="10" name="Freeform 10"/>
            <p:cNvSpPr/>
            <p:nvPr/>
          </p:nvSpPr>
          <p:spPr>
            <a:xfrm>
              <a:off x="246284" y="0"/>
              <a:ext cx="2294918" cy="2787486"/>
            </a:xfrm>
            <a:custGeom>
              <a:avLst/>
              <a:gdLst/>
              <a:ahLst/>
              <a:cxnLst/>
              <a:rect l="l" t="t" r="r" b="b"/>
              <a:pathLst>
                <a:path w="2294918" h="2787486">
                  <a:moveTo>
                    <a:pt x="0" y="0"/>
                  </a:moveTo>
                  <a:lnTo>
                    <a:pt x="2294918" y="0"/>
                  </a:lnTo>
                  <a:lnTo>
                    <a:pt x="2294918" y="2787486"/>
                  </a:lnTo>
                  <a:lnTo>
                    <a:pt x="0" y="2787486"/>
                  </a:lnTo>
                  <a:lnTo>
                    <a:pt x="0" y="0"/>
                  </a:lnTo>
                  <a:close/>
                </a:path>
              </a:pathLst>
            </a:custGeom>
            <a:blipFill>
              <a:blip r:embed="rId6"/>
              <a:stretch>
                <a:fillRect/>
              </a:stretch>
            </a:blipFill>
          </p:spPr>
          <p:txBody>
            <a:bodyPr/>
            <a:lstStyle/>
            <a:p>
              <a:endParaRPr lang="fr-FR"/>
            </a:p>
          </p:txBody>
        </p:sp>
        <p:sp>
          <p:nvSpPr>
            <p:cNvPr id="11" name="Freeform 11"/>
            <p:cNvSpPr/>
            <p:nvPr/>
          </p:nvSpPr>
          <p:spPr>
            <a:xfrm>
              <a:off x="0" y="2895545"/>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7"/>
              <a:stretch>
                <a:fillRect/>
              </a:stretch>
            </a:blipFill>
          </p:spPr>
          <p:txBody>
            <a:bodyPr/>
            <a:lstStyle/>
            <a:p>
              <a:endParaRPr lang="fr-FR"/>
            </a:p>
          </p:txBody>
        </p:sp>
      </p:grpSp>
      <p:sp>
        <p:nvSpPr>
          <p:cNvPr id="12" name="TextBox 12"/>
          <p:cNvSpPr txBox="1"/>
          <p:nvPr/>
        </p:nvSpPr>
        <p:spPr>
          <a:xfrm>
            <a:off x="1028700" y="3553671"/>
            <a:ext cx="7195263" cy="5185578"/>
          </a:xfrm>
          <a:prstGeom prst="rect">
            <a:avLst/>
          </a:prstGeom>
        </p:spPr>
        <p:txBody>
          <a:bodyPr lIns="0" tIns="0" rIns="0" bIns="0" rtlCol="0" anchor="t">
            <a:spAutoFit/>
          </a:bodyPr>
          <a:lstStyle/>
          <a:p>
            <a:pPr algn="l">
              <a:lnSpc>
                <a:spcPts val="2930"/>
              </a:lnSpc>
            </a:pPr>
            <a:r>
              <a:rPr lang="en-US" sz="2093" b="1" u="sng" dirty="0">
                <a:solidFill>
                  <a:srgbClr val="101010"/>
                </a:solidFill>
                <a:latin typeface="Montserrat Bold"/>
                <a:ea typeface="Montserrat Bold"/>
                <a:cs typeface="Montserrat Bold"/>
                <a:sym typeface="Montserrat Bold"/>
              </a:rPr>
              <a:t>Brain Tumor MRI Dataset by Masoud </a:t>
            </a:r>
            <a:r>
              <a:rPr lang="en-US" sz="2093" b="1" u="sng" dirty="0" err="1">
                <a:solidFill>
                  <a:srgbClr val="101010"/>
                </a:solidFill>
                <a:latin typeface="Montserrat Bold"/>
                <a:ea typeface="Montserrat Bold"/>
                <a:cs typeface="Montserrat Bold"/>
                <a:sym typeface="Montserrat Bold"/>
              </a:rPr>
              <a:t>Nickparvar</a:t>
            </a:r>
            <a:endParaRPr lang="en-US" sz="2093" b="1" u="sng" dirty="0">
              <a:solidFill>
                <a:srgbClr val="101010"/>
              </a:solidFill>
              <a:latin typeface="Montserrat Bold"/>
              <a:ea typeface="Montserrat Bold"/>
              <a:cs typeface="Montserrat Bold"/>
              <a:sym typeface="Montserrat Bold"/>
            </a:endParaRPr>
          </a:p>
          <a:p>
            <a:pPr algn="l">
              <a:lnSpc>
                <a:spcPts val="2930"/>
              </a:lnSpc>
            </a:pPr>
            <a:endParaRPr lang="en-US" sz="2093" b="1" u="sng"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Training </a:t>
            </a:r>
            <a:r>
              <a:rPr lang="en-US" sz="2093" dirty="0">
                <a:solidFill>
                  <a:srgbClr val="101010"/>
                </a:solidFill>
                <a:latin typeface="Montserrat"/>
                <a:ea typeface="Montserrat"/>
                <a:cs typeface="Montserrat"/>
                <a:sym typeface="Montserrat"/>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 </a:t>
            </a:r>
            <a:r>
              <a:rPr lang="en-US" sz="2093" b="1" dirty="0">
                <a:solidFill>
                  <a:srgbClr val="101010"/>
                </a:solidFill>
                <a:latin typeface="Montserrat Bold"/>
                <a:ea typeface="Montserrat Bold"/>
                <a:cs typeface="Montserrat Bold"/>
                <a:sym typeface="Montserrat Bold"/>
              </a:rPr>
              <a:t>300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 </a:t>
            </a:r>
            <a:r>
              <a:rPr lang="en-US" sz="2093" b="1" dirty="0">
                <a:solidFill>
                  <a:srgbClr val="101010"/>
                </a:solidFill>
                <a:latin typeface="Montserrat Bold"/>
                <a:ea typeface="Montserrat Bold"/>
                <a:cs typeface="Montserrat Bold"/>
                <a:sym typeface="Montserrat Bold"/>
              </a:rPr>
              <a:t>306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Bold"/>
                <a:ea typeface="Montserrat Bold"/>
                <a:cs typeface="Montserrat Bold"/>
                <a:sym typeface="Montserrat Bold"/>
              </a:rPr>
              <a:t> 405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 </a:t>
            </a:r>
            <a:r>
              <a:rPr lang="en-US" sz="2093" b="1" dirty="0">
                <a:solidFill>
                  <a:srgbClr val="101010"/>
                </a:solidFill>
                <a:latin typeface="Montserrat Bold"/>
                <a:ea typeface="Montserrat Bold"/>
                <a:cs typeface="Montserrat Bold"/>
                <a:sym typeface="Montserrat Bold"/>
              </a:rPr>
              <a:t>300 pictures</a:t>
            </a:r>
          </a:p>
          <a:p>
            <a:pPr algn="l">
              <a:lnSpc>
                <a:spcPts val="2930"/>
              </a:lnSpc>
            </a:pPr>
            <a:endParaRPr lang="en-US" sz="2093" b="1"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Testing</a:t>
            </a:r>
            <a:r>
              <a:rPr lang="en-US" sz="2093" b="1" dirty="0">
                <a:solidFill>
                  <a:srgbClr val="101010"/>
                </a:solidFill>
                <a:latin typeface="Montserrat Medium"/>
                <a:ea typeface="Montserrat Medium"/>
                <a:cs typeface="Montserrat Medium"/>
                <a:sym typeface="Montserrat Medium"/>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1321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1339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1595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1457 pictures</a:t>
            </a:r>
          </a:p>
          <a:p>
            <a:pPr marL="0" lvl="0" indent="0" algn="l">
              <a:lnSpc>
                <a:spcPts val="2930"/>
              </a:lnSpc>
              <a:spcBef>
                <a:spcPct val="0"/>
              </a:spcBef>
            </a:pPr>
            <a:endParaRPr lang="en-US" sz="2093" b="1" dirty="0">
              <a:solidFill>
                <a:srgbClr val="101010"/>
              </a:solidFill>
              <a:latin typeface="Montserrat Bold"/>
              <a:ea typeface="Montserrat Bold"/>
              <a:cs typeface="Montserrat Bold"/>
              <a:sym typeface="Montserrat Bold"/>
            </a:endParaRPr>
          </a:p>
        </p:txBody>
      </p:sp>
      <p:sp>
        <p:nvSpPr>
          <p:cNvPr id="13" name="TextBox 13"/>
          <p:cNvSpPr txBox="1"/>
          <p:nvPr/>
        </p:nvSpPr>
        <p:spPr>
          <a:xfrm>
            <a:off x="10460659" y="7465977"/>
            <a:ext cx="6871269" cy="727878"/>
          </a:xfrm>
          <a:prstGeom prst="rect">
            <a:avLst/>
          </a:prstGeom>
        </p:spPr>
        <p:txBody>
          <a:bodyPr lIns="0" tIns="0" rIns="0" bIns="0" rtlCol="0" anchor="t">
            <a:spAutoFit/>
          </a:bodyPr>
          <a:lstStyle/>
          <a:p>
            <a:pPr marL="0" lvl="0" indent="0" algn="l">
              <a:lnSpc>
                <a:spcPts val="2930"/>
              </a:lnSpc>
              <a:spcBef>
                <a:spcPct val="0"/>
              </a:spcBef>
            </a:pPr>
            <a:r>
              <a:rPr lang="en-US" sz="2093" u="sng">
                <a:solidFill>
                  <a:srgbClr val="101010"/>
                </a:solidFill>
                <a:latin typeface="Montserrat"/>
                <a:ea typeface="Montserrat"/>
                <a:cs typeface="Montserrat"/>
                <a:sym typeface="Montserrat"/>
                <a:hlinkClick r:id="rId8" tooltip="https://www.kaggle.com/datasets/masoudnickparvar/brain-tumor-mri-dataset"/>
              </a:rPr>
              <a:t>https://www.kaggle.com/datasets/masoudnickparvar/brain-tumor-mri-dataset</a:t>
            </a:r>
          </a:p>
        </p:txBody>
      </p:sp>
      <p:sp>
        <p:nvSpPr>
          <p:cNvPr id="14" name="TextBox 14"/>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Datasets</a:t>
            </a:r>
          </a:p>
        </p:txBody>
      </p:sp>
      <p:sp>
        <p:nvSpPr>
          <p:cNvPr id="15" name="TextBox 15"/>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sp>
        <p:nvSpPr>
          <p:cNvPr id="16" name="AutoShape 16"/>
          <p:cNvSpPr/>
          <p:nvPr/>
        </p:nvSpPr>
        <p:spPr>
          <a:xfrm>
            <a:off x="9866475" y="3307527"/>
            <a:ext cx="0" cy="5747667"/>
          </a:xfrm>
          <a:prstGeom prst="line">
            <a:avLst/>
          </a:prstGeom>
          <a:ln w="76200" cap="rnd">
            <a:solidFill>
              <a:srgbClr val="000000"/>
            </a:solidFill>
            <a:prstDash val="solid"/>
            <a:headEnd type="none" w="sm" len="sm"/>
            <a:tailEnd type="none" w="sm" len="sm"/>
          </a:ln>
        </p:spPr>
        <p:txBody>
          <a:bodyPr/>
          <a:lstStyle/>
          <a:p>
            <a:endParaRPr lang="fr-F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Results</a:t>
            </a:r>
          </a:p>
        </p:txBody>
      </p:sp>
      <p:sp>
        <p:nvSpPr>
          <p:cNvPr id="6" name="TextBox 6"/>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9</a:t>
            </a:r>
          </a:p>
        </p:txBody>
      </p:sp>
      <p:graphicFrame>
        <p:nvGraphicFramePr>
          <p:cNvPr id="7" name="Tableau 6">
            <a:extLst>
              <a:ext uri="{FF2B5EF4-FFF2-40B4-BE49-F238E27FC236}">
                <a16:creationId xmlns:a16="http://schemas.microsoft.com/office/drawing/2014/main" id="{B5FACF4C-4868-D2EB-0DC9-03CEDE6925D9}"/>
              </a:ext>
            </a:extLst>
          </p:cNvPr>
          <p:cNvGraphicFramePr>
            <a:graphicFrameLocks noGrp="1"/>
          </p:cNvGraphicFramePr>
          <p:nvPr>
            <p:extLst>
              <p:ext uri="{D42A27DB-BD31-4B8C-83A1-F6EECF244321}">
                <p14:modId xmlns:p14="http://schemas.microsoft.com/office/powerpoint/2010/main" val="4070369036"/>
              </p:ext>
            </p:extLst>
          </p:nvPr>
        </p:nvGraphicFramePr>
        <p:xfrm>
          <a:off x="1028700" y="3162300"/>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Recall</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98,89%</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0" name="Tableau 9">
            <a:extLst>
              <a:ext uri="{FF2B5EF4-FFF2-40B4-BE49-F238E27FC236}">
                <a16:creationId xmlns:a16="http://schemas.microsoft.com/office/drawing/2014/main" id="{C583F843-D72C-60A1-4D7F-47A7F0158E40}"/>
              </a:ext>
            </a:extLst>
          </p:cNvPr>
          <p:cNvGraphicFramePr>
            <a:graphicFrameLocks noGrp="1"/>
          </p:cNvGraphicFramePr>
          <p:nvPr>
            <p:extLst>
              <p:ext uri="{D42A27DB-BD31-4B8C-83A1-F6EECF244321}">
                <p14:modId xmlns:p14="http://schemas.microsoft.com/office/powerpoint/2010/main" val="2528002757"/>
              </p:ext>
            </p:extLst>
          </p:nvPr>
        </p:nvGraphicFramePr>
        <p:xfrm>
          <a:off x="1028700" y="5322729"/>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Precision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98,86%</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1" name="Tableau 10">
            <a:extLst>
              <a:ext uri="{FF2B5EF4-FFF2-40B4-BE49-F238E27FC236}">
                <a16:creationId xmlns:a16="http://schemas.microsoft.com/office/drawing/2014/main" id="{5CC86B11-8C9E-D32F-3469-74383C3B2A50}"/>
              </a:ext>
            </a:extLst>
          </p:cNvPr>
          <p:cNvGraphicFramePr>
            <a:graphicFrameLocks noGrp="1"/>
          </p:cNvGraphicFramePr>
          <p:nvPr>
            <p:extLst>
              <p:ext uri="{D42A27DB-BD31-4B8C-83A1-F6EECF244321}">
                <p14:modId xmlns:p14="http://schemas.microsoft.com/office/powerpoint/2010/main" val="980330755"/>
              </p:ext>
            </p:extLst>
          </p:nvPr>
        </p:nvGraphicFramePr>
        <p:xfrm>
          <a:off x="1028700" y="7465695"/>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Hmean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98,88%</a:t>
                      </a:r>
                    </a:p>
                  </a:txBody>
                  <a:tcPr marL="9525" marR="9525" marT="9525" marB="0" anchor="b"/>
                </a:tc>
                <a:extLst>
                  <a:ext uri="{0D108BD9-81ED-4DB2-BD59-A6C34878D82A}">
                    <a16:rowId xmlns:a16="http://schemas.microsoft.com/office/drawing/2014/main" val="1733907223"/>
                  </a:ext>
                </a:extLst>
              </a:tr>
            </a:tbl>
          </a:graphicData>
        </a:graphic>
      </p:graphicFrame>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1287</Words>
  <Application>Microsoft Office PowerPoint</Application>
  <PresentationFormat>Personnalisé</PresentationFormat>
  <Paragraphs>169</Paragraphs>
  <Slides>25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Montserrat</vt:lpstr>
      <vt:lpstr>Open Sans</vt:lpstr>
      <vt:lpstr>Arial</vt:lpstr>
      <vt:lpstr>Calibri</vt:lpstr>
      <vt:lpstr>Montserrat Bold</vt:lpstr>
      <vt:lpstr>Aptos</vt:lpstr>
      <vt:lpstr>Montserrat Medium</vt:lpstr>
      <vt:lpstr>Roboto Bold</vt:lpstr>
      <vt:lpstr>Wingdings</vt:lpstr>
      <vt:lpstr>Aptos Narrow</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COLABS</dc:title>
  <cp:lastModifiedBy>LANDY　LUCAS</cp:lastModifiedBy>
  <cp:revision>7</cp:revision>
  <dcterms:created xsi:type="dcterms:W3CDTF">2006-08-16T00:00:00Z</dcterms:created>
  <dcterms:modified xsi:type="dcterms:W3CDTF">2025-01-22T14:36:03Z</dcterms:modified>
  <dc:identifier>DAGcuQeG1Yk</dc:identifier>
</cp:coreProperties>
</file>